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2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7"/>
    <p:restoredTop sz="94650"/>
  </p:normalViewPr>
  <p:slideViewPr>
    <p:cSldViewPr snapToGrid="0" snapToObjects="1">
      <p:cViewPr varScale="1">
        <p:scale>
          <a:sx n="91" d="100"/>
          <a:sy n="91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7A337-E659-6F45-832B-D4C9DCCAC532}" type="doc">
      <dgm:prSet loTypeId="urn:microsoft.com/office/officeart/2005/8/layout/hierarchy2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72754-4148-794E-816F-5B53986EC9E6}">
      <dgm:prSet/>
      <dgm:spPr/>
      <dgm:t>
        <a:bodyPr/>
        <a:lstStyle/>
        <a:p>
          <a:r>
            <a:rPr lang="en-US" dirty="0"/>
            <a:t>T</a:t>
          </a:r>
          <a:r>
            <a:rPr lang="en-CN" dirty="0"/>
            <a:t>hreat:</a:t>
          </a:r>
        </a:p>
      </dgm:t>
    </dgm:pt>
    <dgm:pt modelId="{5F796B40-B73C-FA41-A2A3-098347849F8E}" type="parTrans" cxnId="{CB439F25-0205-164C-9B32-D11EA9C9BE48}">
      <dgm:prSet/>
      <dgm:spPr/>
      <dgm:t>
        <a:bodyPr/>
        <a:lstStyle/>
        <a:p>
          <a:endParaRPr lang="en-US"/>
        </a:p>
      </dgm:t>
    </dgm:pt>
    <dgm:pt modelId="{C7E255AC-A312-B34F-90D6-E02E9A7BA81C}" type="sibTrans" cxnId="{CB439F25-0205-164C-9B32-D11EA9C9BE48}">
      <dgm:prSet/>
      <dgm:spPr/>
      <dgm:t>
        <a:bodyPr/>
        <a:lstStyle/>
        <a:p>
          <a:endParaRPr lang="en-US"/>
        </a:p>
      </dgm:t>
    </dgm:pt>
    <dgm:pt modelId="{BE31BE15-0BCC-6542-B8B3-2D55E028B80E}">
      <dgm:prSet/>
      <dgm:spPr/>
      <dgm:t>
        <a:bodyPr/>
        <a:lstStyle/>
        <a:p>
          <a:r>
            <a:rPr lang="en-US" dirty="0"/>
            <a:t>P</a:t>
          </a:r>
          <a:r>
            <a:rPr lang="en-CN" dirty="0"/>
            <a:t>roximity</a:t>
          </a:r>
        </a:p>
      </dgm:t>
    </dgm:pt>
    <dgm:pt modelId="{13501FD8-2FBB-E540-80A9-B8F2F6E47674}" type="parTrans" cxnId="{67EF9260-C209-934D-9D86-EAE147DB8140}">
      <dgm:prSet/>
      <dgm:spPr/>
      <dgm:t>
        <a:bodyPr/>
        <a:lstStyle/>
        <a:p>
          <a:endParaRPr lang="en-US"/>
        </a:p>
      </dgm:t>
    </dgm:pt>
    <dgm:pt modelId="{C368EB84-5AD0-1F44-996C-F07367039F0B}" type="sibTrans" cxnId="{67EF9260-C209-934D-9D86-EAE147DB8140}">
      <dgm:prSet/>
      <dgm:spPr/>
      <dgm:t>
        <a:bodyPr/>
        <a:lstStyle/>
        <a:p>
          <a:endParaRPr lang="en-US"/>
        </a:p>
      </dgm:t>
    </dgm:pt>
    <dgm:pt modelId="{52B25B40-7EA3-9042-AB79-CB97AD358FD1}">
      <dgm:prSet/>
      <dgm:spPr/>
      <dgm:t>
        <a:bodyPr/>
        <a:lstStyle/>
        <a:p>
          <a:r>
            <a:rPr lang="en-US" dirty="0"/>
            <a:t>O</a:t>
          </a:r>
          <a:r>
            <a:rPr lang="en-CN" dirty="0"/>
            <a:t>ffensive power</a:t>
          </a:r>
        </a:p>
      </dgm:t>
    </dgm:pt>
    <dgm:pt modelId="{82D99A59-5D05-1540-82D1-8D8E1222AC9B}" type="parTrans" cxnId="{D4F974B6-F6B3-EB4D-8B7A-A070FFCB1E19}">
      <dgm:prSet/>
      <dgm:spPr/>
      <dgm:t>
        <a:bodyPr/>
        <a:lstStyle/>
        <a:p>
          <a:endParaRPr lang="en-US"/>
        </a:p>
      </dgm:t>
    </dgm:pt>
    <dgm:pt modelId="{5B4FF17D-6613-DF4F-BEBF-E61649391026}" type="sibTrans" cxnId="{D4F974B6-F6B3-EB4D-8B7A-A070FFCB1E19}">
      <dgm:prSet/>
      <dgm:spPr/>
      <dgm:t>
        <a:bodyPr/>
        <a:lstStyle/>
        <a:p>
          <a:endParaRPr lang="en-US"/>
        </a:p>
      </dgm:t>
    </dgm:pt>
    <dgm:pt modelId="{111519DC-2BD1-1445-8843-92C05F5F74EF}">
      <dgm:prSet/>
      <dgm:spPr/>
      <dgm:t>
        <a:bodyPr/>
        <a:lstStyle/>
        <a:p>
          <a:r>
            <a:rPr lang="en-US" dirty="0"/>
            <a:t>Ag</a:t>
          </a:r>
          <a:r>
            <a:rPr lang="en-CN" dirty="0"/>
            <a:t>gressive intention</a:t>
          </a:r>
        </a:p>
      </dgm:t>
    </dgm:pt>
    <dgm:pt modelId="{BD496FBF-FA2A-034E-9775-1295BE9FBE85}" type="parTrans" cxnId="{6CE0AB0D-F84E-5042-8381-5C9D72322C37}">
      <dgm:prSet/>
      <dgm:spPr/>
      <dgm:t>
        <a:bodyPr/>
        <a:lstStyle/>
        <a:p>
          <a:endParaRPr lang="en-US"/>
        </a:p>
      </dgm:t>
    </dgm:pt>
    <dgm:pt modelId="{F1A9866E-F7CC-2A40-91DA-73B85B13B78E}" type="sibTrans" cxnId="{6CE0AB0D-F84E-5042-8381-5C9D72322C37}">
      <dgm:prSet/>
      <dgm:spPr/>
      <dgm:t>
        <a:bodyPr/>
        <a:lstStyle/>
        <a:p>
          <a:endParaRPr lang="en-US"/>
        </a:p>
      </dgm:t>
    </dgm:pt>
    <dgm:pt modelId="{4F6AD975-875F-8443-BBE8-A2954AC2C5F1}">
      <dgm:prSet/>
      <dgm:spPr/>
      <dgm:t>
        <a:bodyPr/>
        <a:lstStyle/>
        <a:p>
          <a:r>
            <a:rPr lang="en-US" dirty="0"/>
            <a:t>A</a:t>
          </a:r>
          <a:r>
            <a:rPr lang="en-CN" dirty="0"/>
            <a:t>ggregate power</a:t>
          </a:r>
        </a:p>
      </dgm:t>
    </dgm:pt>
    <dgm:pt modelId="{9128B739-B68B-A449-A7F4-EE20FFE727E5}" type="sibTrans" cxnId="{180E747F-0E85-5849-9E24-892018CE4BFE}">
      <dgm:prSet/>
      <dgm:spPr/>
      <dgm:t>
        <a:bodyPr/>
        <a:lstStyle/>
        <a:p>
          <a:endParaRPr lang="en-US"/>
        </a:p>
      </dgm:t>
    </dgm:pt>
    <dgm:pt modelId="{D3F1E253-DC83-0547-A273-B359CBA5D1B2}" type="parTrans" cxnId="{180E747F-0E85-5849-9E24-892018CE4BFE}">
      <dgm:prSet/>
      <dgm:spPr/>
      <dgm:t>
        <a:bodyPr/>
        <a:lstStyle/>
        <a:p>
          <a:endParaRPr lang="en-US"/>
        </a:p>
      </dgm:t>
    </dgm:pt>
    <dgm:pt modelId="{E8A08B98-8CED-FF45-AAC7-E5AB47923228}" type="pres">
      <dgm:prSet presAssocID="{A177A337-E659-6F45-832B-D4C9DCCAC5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1B5785-141F-244E-B90A-1B485AD946D7}" type="pres">
      <dgm:prSet presAssocID="{0EA72754-4148-794E-816F-5B53986EC9E6}" presName="root1" presStyleCnt="0"/>
      <dgm:spPr/>
    </dgm:pt>
    <dgm:pt modelId="{EE2AFAD2-5E00-EB40-AD13-4711D4AFE649}" type="pres">
      <dgm:prSet presAssocID="{0EA72754-4148-794E-816F-5B53986EC9E6}" presName="LevelOneTextNode" presStyleLbl="node0" presStyleIdx="0" presStyleCnt="1">
        <dgm:presLayoutVars>
          <dgm:chPref val="3"/>
        </dgm:presLayoutVars>
      </dgm:prSet>
      <dgm:spPr/>
    </dgm:pt>
    <dgm:pt modelId="{53E9AC9D-81C8-6343-943D-176BE5E42F5F}" type="pres">
      <dgm:prSet presAssocID="{0EA72754-4148-794E-816F-5B53986EC9E6}" presName="level2hierChild" presStyleCnt="0"/>
      <dgm:spPr/>
    </dgm:pt>
    <dgm:pt modelId="{2EDEC71F-FD4A-8E45-9B68-19BC2F69F89B}" type="pres">
      <dgm:prSet presAssocID="{D3F1E253-DC83-0547-A273-B359CBA5D1B2}" presName="conn2-1" presStyleLbl="parChTrans1D2" presStyleIdx="0" presStyleCnt="4"/>
      <dgm:spPr/>
    </dgm:pt>
    <dgm:pt modelId="{3C08FD69-27EB-8843-922A-FDC1AE846A5D}" type="pres">
      <dgm:prSet presAssocID="{D3F1E253-DC83-0547-A273-B359CBA5D1B2}" presName="connTx" presStyleLbl="parChTrans1D2" presStyleIdx="0" presStyleCnt="4"/>
      <dgm:spPr/>
    </dgm:pt>
    <dgm:pt modelId="{F6EC74B7-184F-1A48-9E0F-2B4AA7C36530}" type="pres">
      <dgm:prSet presAssocID="{4F6AD975-875F-8443-BBE8-A2954AC2C5F1}" presName="root2" presStyleCnt="0"/>
      <dgm:spPr/>
    </dgm:pt>
    <dgm:pt modelId="{CFEE9B73-3A6F-CD41-884B-2635FDC128CE}" type="pres">
      <dgm:prSet presAssocID="{4F6AD975-875F-8443-BBE8-A2954AC2C5F1}" presName="LevelTwoTextNode" presStyleLbl="node2" presStyleIdx="0" presStyleCnt="4">
        <dgm:presLayoutVars>
          <dgm:chPref val="3"/>
        </dgm:presLayoutVars>
      </dgm:prSet>
      <dgm:spPr/>
    </dgm:pt>
    <dgm:pt modelId="{3636735F-1991-DB42-A30C-30CBCF2B5A24}" type="pres">
      <dgm:prSet presAssocID="{4F6AD975-875F-8443-BBE8-A2954AC2C5F1}" presName="level3hierChild" presStyleCnt="0"/>
      <dgm:spPr/>
    </dgm:pt>
    <dgm:pt modelId="{1B221BB4-3EEB-4944-95CE-02421C83A21A}" type="pres">
      <dgm:prSet presAssocID="{82D99A59-5D05-1540-82D1-8D8E1222AC9B}" presName="conn2-1" presStyleLbl="parChTrans1D2" presStyleIdx="1" presStyleCnt="4"/>
      <dgm:spPr/>
    </dgm:pt>
    <dgm:pt modelId="{69165CD7-9445-B645-9187-B2B0FBAA1F2B}" type="pres">
      <dgm:prSet presAssocID="{82D99A59-5D05-1540-82D1-8D8E1222AC9B}" presName="connTx" presStyleLbl="parChTrans1D2" presStyleIdx="1" presStyleCnt="4"/>
      <dgm:spPr/>
    </dgm:pt>
    <dgm:pt modelId="{104D5526-A582-AA4E-AB97-A3615DCB4549}" type="pres">
      <dgm:prSet presAssocID="{52B25B40-7EA3-9042-AB79-CB97AD358FD1}" presName="root2" presStyleCnt="0"/>
      <dgm:spPr/>
    </dgm:pt>
    <dgm:pt modelId="{6C94010C-91C8-A04A-AA57-B7B8CB61526F}" type="pres">
      <dgm:prSet presAssocID="{52B25B40-7EA3-9042-AB79-CB97AD358FD1}" presName="LevelTwoTextNode" presStyleLbl="node2" presStyleIdx="1" presStyleCnt="4">
        <dgm:presLayoutVars>
          <dgm:chPref val="3"/>
        </dgm:presLayoutVars>
      </dgm:prSet>
      <dgm:spPr/>
    </dgm:pt>
    <dgm:pt modelId="{78DFCD62-3214-054C-B432-0D551FA7EBBC}" type="pres">
      <dgm:prSet presAssocID="{52B25B40-7EA3-9042-AB79-CB97AD358FD1}" presName="level3hierChild" presStyleCnt="0"/>
      <dgm:spPr/>
    </dgm:pt>
    <dgm:pt modelId="{3F522605-E0B6-8945-B0F2-1A43EF4DAD89}" type="pres">
      <dgm:prSet presAssocID="{13501FD8-2FBB-E540-80A9-B8F2F6E47674}" presName="conn2-1" presStyleLbl="parChTrans1D2" presStyleIdx="2" presStyleCnt="4"/>
      <dgm:spPr/>
    </dgm:pt>
    <dgm:pt modelId="{02F18C60-B48E-7D4D-8784-D6D23274367C}" type="pres">
      <dgm:prSet presAssocID="{13501FD8-2FBB-E540-80A9-B8F2F6E47674}" presName="connTx" presStyleLbl="parChTrans1D2" presStyleIdx="2" presStyleCnt="4"/>
      <dgm:spPr/>
    </dgm:pt>
    <dgm:pt modelId="{71940D77-2D60-B340-9F7A-22D3B7A93729}" type="pres">
      <dgm:prSet presAssocID="{BE31BE15-0BCC-6542-B8B3-2D55E028B80E}" presName="root2" presStyleCnt="0"/>
      <dgm:spPr/>
    </dgm:pt>
    <dgm:pt modelId="{ABACC054-390E-8242-B19A-3668AABAE9E0}" type="pres">
      <dgm:prSet presAssocID="{BE31BE15-0BCC-6542-B8B3-2D55E028B80E}" presName="LevelTwoTextNode" presStyleLbl="node2" presStyleIdx="2" presStyleCnt="4">
        <dgm:presLayoutVars>
          <dgm:chPref val="3"/>
        </dgm:presLayoutVars>
      </dgm:prSet>
      <dgm:spPr/>
    </dgm:pt>
    <dgm:pt modelId="{391939C9-2406-B14D-B174-240168247F24}" type="pres">
      <dgm:prSet presAssocID="{BE31BE15-0BCC-6542-B8B3-2D55E028B80E}" presName="level3hierChild" presStyleCnt="0"/>
      <dgm:spPr/>
    </dgm:pt>
    <dgm:pt modelId="{E46B8A93-EB12-DC4E-AD4C-1B786EB74615}" type="pres">
      <dgm:prSet presAssocID="{BD496FBF-FA2A-034E-9775-1295BE9FBE85}" presName="conn2-1" presStyleLbl="parChTrans1D2" presStyleIdx="3" presStyleCnt="4"/>
      <dgm:spPr/>
    </dgm:pt>
    <dgm:pt modelId="{8FAE00C6-C6E3-5E44-AD1E-16E6C0EDD227}" type="pres">
      <dgm:prSet presAssocID="{BD496FBF-FA2A-034E-9775-1295BE9FBE85}" presName="connTx" presStyleLbl="parChTrans1D2" presStyleIdx="3" presStyleCnt="4"/>
      <dgm:spPr/>
    </dgm:pt>
    <dgm:pt modelId="{2AF03561-ADB3-8043-A4AC-7FD991DFC1A6}" type="pres">
      <dgm:prSet presAssocID="{111519DC-2BD1-1445-8843-92C05F5F74EF}" presName="root2" presStyleCnt="0"/>
      <dgm:spPr/>
    </dgm:pt>
    <dgm:pt modelId="{4BE404FF-F069-404F-8246-2BED8E7D2243}" type="pres">
      <dgm:prSet presAssocID="{111519DC-2BD1-1445-8843-92C05F5F74EF}" presName="LevelTwoTextNode" presStyleLbl="node2" presStyleIdx="3" presStyleCnt="4">
        <dgm:presLayoutVars>
          <dgm:chPref val="3"/>
        </dgm:presLayoutVars>
      </dgm:prSet>
      <dgm:spPr/>
    </dgm:pt>
    <dgm:pt modelId="{9AC77461-520E-094D-B8A2-7A8C3C798F2E}" type="pres">
      <dgm:prSet presAssocID="{111519DC-2BD1-1445-8843-92C05F5F74EF}" presName="level3hierChild" presStyleCnt="0"/>
      <dgm:spPr/>
    </dgm:pt>
  </dgm:ptLst>
  <dgm:cxnLst>
    <dgm:cxn modelId="{8DB73602-B4DE-FC48-9706-F53750D95B01}" type="presOf" srcId="{BE31BE15-0BCC-6542-B8B3-2D55E028B80E}" destId="{ABACC054-390E-8242-B19A-3668AABAE9E0}" srcOrd="0" destOrd="0" presId="urn:microsoft.com/office/officeart/2005/8/layout/hierarchy2"/>
    <dgm:cxn modelId="{C971ED04-1529-6144-B264-E707337A8EF3}" type="presOf" srcId="{D3F1E253-DC83-0547-A273-B359CBA5D1B2}" destId="{2EDEC71F-FD4A-8E45-9B68-19BC2F69F89B}" srcOrd="0" destOrd="0" presId="urn:microsoft.com/office/officeart/2005/8/layout/hierarchy2"/>
    <dgm:cxn modelId="{6CE0AB0D-F84E-5042-8381-5C9D72322C37}" srcId="{0EA72754-4148-794E-816F-5B53986EC9E6}" destId="{111519DC-2BD1-1445-8843-92C05F5F74EF}" srcOrd="3" destOrd="0" parTransId="{BD496FBF-FA2A-034E-9775-1295BE9FBE85}" sibTransId="{F1A9866E-F7CC-2A40-91DA-73B85B13B78E}"/>
    <dgm:cxn modelId="{8A917020-BBEB-D043-9C2A-9662E5536950}" type="presOf" srcId="{BD496FBF-FA2A-034E-9775-1295BE9FBE85}" destId="{E46B8A93-EB12-DC4E-AD4C-1B786EB74615}" srcOrd="0" destOrd="0" presId="urn:microsoft.com/office/officeart/2005/8/layout/hierarchy2"/>
    <dgm:cxn modelId="{CB439F25-0205-164C-9B32-D11EA9C9BE48}" srcId="{A177A337-E659-6F45-832B-D4C9DCCAC532}" destId="{0EA72754-4148-794E-816F-5B53986EC9E6}" srcOrd="0" destOrd="0" parTransId="{5F796B40-B73C-FA41-A2A3-098347849F8E}" sibTransId="{C7E255AC-A312-B34F-90D6-E02E9A7BA81C}"/>
    <dgm:cxn modelId="{74E2EE32-2AEF-134C-927D-6EC314A69526}" type="presOf" srcId="{BD496FBF-FA2A-034E-9775-1295BE9FBE85}" destId="{8FAE00C6-C6E3-5E44-AD1E-16E6C0EDD227}" srcOrd="1" destOrd="0" presId="urn:microsoft.com/office/officeart/2005/8/layout/hierarchy2"/>
    <dgm:cxn modelId="{24394139-5497-DD4E-99CF-D8725A9B666F}" type="presOf" srcId="{13501FD8-2FBB-E540-80A9-B8F2F6E47674}" destId="{3F522605-E0B6-8945-B0F2-1A43EF4DAD89}" srcOrd="0" destOrd="0" presId="urn:microsoft.com/office/officeart/2005/8/layout/hierarchy2"/>
    <dgm:cxn modelId="{C3B86746-4E05-1541-8155-CC89346A684C}" type="presOf" srcId="{4F6AD975-875F-8443-BBE8-A2954AC2C5F1}" destId="{CFEE9B73-3A6F-CD41-884B-2635FDC128CE}" srcOrd="0" destOrd="0" presId="urn:microsoft.com/office/officeart/2005/8/layout/hierarchy2"/>
    <dgm:cxn modelId="{BFD10050-162B-5249-85A0-EF67772EA986}" type="presOf" srcId="{82D99A59-5D05-1540-82D1-8D8E1222AC9B}" destId="{1B221BB4-3EEB-4944-95CE-02421C83A21A}" srcOrd="0" destOrd="0" presId="urn:microsoft.com/office/officeart/2005/8/layout/hierarchy2"/>
    <dgm:cxn modelId="{8CE5E457-4ACF-6846-9D44-3D9539E98B70}" type="presOf" srcId="{0EA72754-4148-794E-816F-5B53986EC9E6}" destId="{EE2AFAD2-5E00-EB40-AD13-4711D4AFE649}" srcOrd="0" destOrd="0" presId="urn:microsoft.com/office/officeart/2005/8/layout/hierarchy2"/>
    <dgm:cxn modelId="{67EF9260-C209-934D-9D86-EAE147DB8140}" srcId="{0EA72754-4148-794E-816F-5B53986EC9E6}" destId="{BE31BE15-0BCC-6542-B8B3-2D55E028B80E}" srcOrd="2" destOrd="0" parTransId="{13501FD8-2FBB-E540-80A9-B8F2F6E47674}" sibTransId="{C368EB84-5AD0-1F44-996C-F07367039F0B}"/>
    <dgm:cxn modelId="{6BE74F61-B500-C741-9F53-C4DAA6760176}" type="presOf" srcId="{82D99A59-5D05-1540-82D1-8D8E1222AC9B}" destId="{69165CD7-9445-B645-9187-B2B0FBAA1F2B}" srcOrd="1" destOrd="0" presId="urn:microsoft.com/office/officeart/2005/8/layout/hierarchy2"/>
    <dgm:cxn modelId="{180E747F-0E85-5849-9E24-892018CE4BFE}" srcId="{0EA72754-4148-794E-816F-5B53986EC9E6}" destId="{4F6AD975-875F-8443-BBE8-A2954AC2C5F1}" srcOrd="0" destOrd="0" parTransId="{D3F1E253-DC83-0547-A273-B359CBA5D1B2}" sibTransId="{9128B739-B68B-A449-A7F4-EE20FFE727E5}"/>
    <dgm:cxn modelId="{17047C8B-BE19-214A-992B-62733FFC8E6C}" type="presOf" srcId="{52B25B40-7EA3-9042-AB79-CB97AD358FD1}" destId="{6C94010C-91C8-A04A-AA57-B7B8CB61526F}" srcOrd="0" destOrd="0" presId="urn:microsoft.com/office/officeart/2005/8/layout/hierarchy2"/>
    <dgm:cxn modelId="{72439895-B713-B242-9BDD-7F3472823ADE}" type="presOf" srcId="{D3F1E253-DC83-0547-A273-B359CBA5D1B2}" destId="{3C08FD69-27EB-8843-922A-FDC1AE846A5D}" srcOrd="1" destOrd="0" presId="urn:microsoft.com/office/officeart/2005/8/layout/hierarchy2"/>
    <dgm:cxn modelId="{D7C3859F-3CDC-7144-9EF1-09A22FFE9FE1}" type="presOf" srcId="{111519DC-2BD1-1445-8843-92C05F5F74EF}" destId="{4BE404FF-F069-404F-8246-2BED8E7D2243}" srcOrd="0" destOrd="0" presId="urn:microsoft.com/office/officeart/2005/8/layout/hierarchy2"/>
    <dgm:cxn modelId="{D4F974B6-F6B3-EB4D-8B7A-A070FFCB1E19}" srcId="{0EA72754-4148-794E-816F-5B53986EC9E6}" destId="{52B25B40-7EA3-9042-AB79-CB97AD358FD1}" srcOrd="1" destOrd="0" parTransId="{82D99A59-5D05-1540-82D1-8D8E1222AC9B}" sibTransId="{5B4FF17D-6613-DF4F-BEBF-E61649391026}"/>
    <dgm:cxn modelId="{EAB686C8-50E8-4C4E-9B91-48EE768A6630}" type="presOf" srcId="{A177A337-E659-6F45-832B-D4C9DCCAC532}" destId="{E8A08B98-8CED-FF45-AAC7-E5AB47923228}" srcOrd="0" destOrd="0" presId="urn:microsoft.com/office/officeart/2005/8/layout/hierarchy2"/>
    <dgm:cxn modelId="{5D0F01D1-9BA3-FF46-A51C-75F24626F1A8}" type="presOf" srcId="{13501FD8-2FBB-E540-80A9-B8F2F6E47674}" destId="{02F18C60-B48E-7D4D-8784-D6D23274367C}" srcOrd="1" destOrd="0" presId="urn:microsoft.com/office/officeart/2005/8/layout/hierarchy2"/>
    <dgm:cxn modelId="{F89B3189-D1B6-EC43-9844-BC91678B8438}" type="presParOf" srcId="{E8A08B98-8CED-FF45-AAC7-E5AB47923228}" destId="{641B5785-141F-244E-B90A-1B485AD946D7}" srcOrd="0" destOrd="0" presId="urn:microsoft.com/office/officeart/2005/8/layout/hierarchy2"/>
    <dgm:cxn modelId="{8C30995D-809F-E748-B653-AB2277AE1396}" type="presParOf" srcId="{641B5785-141F-244E-B90A-1B485AD946D7}" destId="{EE2AFAD2-5E00-EB40-AD13-4711D4AFE649}" srcOrd="0" destOrd="0" presId="urn:microsoft.com/office/officeart/2005/8/layout/hierarchy2"/>
    <dgm:cxn modelId="{3D4E3DF1-9ED7-984E-8985-6236E2240935}" type="presParOf" srcId="{641B5785-141F-244E-B90A-1B485AD946D7}" destId="{53E9AC9D-81C8-6343-943D-176BE5E42F5F}" srcOrd="1" destOrd="0" presId="urn:microsoft.com/office/officeart/2005/8/layout/hierarchy2"/>
    <dgm:cxn modelId="{87D79513-27FC-FE4B-AEF4-344350330F7D}" type="presParOf" srcId="{53E9AC9D-81C8-6343-943D-176BE5E42F5F}" destId="{2EDEC71F-FD4A-8E45-9B68-19BC2F69F89B}" srcOrd="0" destOrd="0" presId="urn:microsoft.com/office/officeart/2005/8/layout/hierarchy2"/>
    <dgm:cxn modelId="{8CE48B73-4652-B04A-9036-12D53F0A693A}" type="presParOf" srcId="{2EDEC71F-FD4A-8E45-9B68-19BC2F69F89B}" destId="{3C08FD69-27EB-8843-922A-FDC1AE846A5D}" srcOrd="0" destOrd="0" presId="urn:microsoft.com/office/officeart/2005/8/layout/hierarchy2"/>
    <dgm:cxn modelId="{4D82A0AB-D015-0245-9407-38266C48EE75}" type="presParOf" srcId="{53E9AC9D-81C8-6343-943D-176BE5E42F5F}" destId="{F6EC74B7-184F-1A48-9E0F-2B4AA7C36530}" srcOrd="1" destOrd="0" presId="urn:microsoft.com/office/officeart/2005/8/layout/hierarchy2"/>
    <dgm:cxn modelId="{392F90BF-836D-1641-9034-3FD5D5A8901E}" type="presParOf" srcId="{F6EC74B7-184F-1A48-9E0F-2B4AA7C36530}" destId="{CFEE9B73-3A6F-CD41-884B-2635FDC128CE}" srcOrd="0" destOrd="0" presId="urn:microsoft.com/office/officeart/2005/8/layout/hierarchy2"/>
    <dgm:cxn modelId="{38B1FAE3-1F82-F343-AE22-4783D5E9CCC2}" type="presParOf" srcId="{F6EC74B7-184F-1A48-9E0F-2B4AA7C36530}" destId="{3636735F-1991-DB42-A30C-30CBCF2B5A24}" srcOrd="1" destOrd="0" presId="urn:microsoft.com/office/officeart/2005/8/layout/hierarchy2"/>
    <dgm:cxn modelId="{4F6954A3-E637-7D42-9315-B614171AC0AE}" type="presParOf" srcId="{53E9AC9D-81C8-6343-943D-176BE5E42F5F}" destId="{1B221BB4-3EEB-4944-95CE-02421C83A21A}" srcOrd="2" destOrd="0" presId="urn:microsoft.com/office/officeart/2005/8/layout/hierarchy2"/>
    <dgm:cxn modelId="{3127267A-2E92-9E40-9308-B267B5D5C7C3}" type="presParOf" srcId="{1B221BB4-3EEB-4944-95CE-02421C83A21A}" destId="{69165CD7-9445-B645-9187-B2B0FBAA1F2B}" srcOrd="0" destOrd="0" presId="urn:microsoft.com/office/officeart/2005/8/layout/hierarchy2"/>
    <dgm:cxn modelId="{AC4DEE31-970B-2B4A-B3FF-167A63469CA8}" type="presParOf" srcId="{53E9AC9D-81C8-6343-943D-176BE5E42F5F}" destId="{104D5526-A582-AA4E-AB97-A3615DCB4549}" srcOrd="3" destOrd="0" presId="urn:microsoft.com/office/officeart/2005/8/layout/hierarchy2"/>
    <dgm:cxn modelId="{1D7785B2-8359-2244-900D-2631AA75BD91}" type="presParOf" srcId="{104D5526-A582-AA4E-AB97-A3615DCB4549}" destId="{6C94010C-91C8-A04A-AA57-B7B8CB61526F}" srcOrd="0" destOrd="0" presId="urn:microsoft.com/office/officeart/2005/8/layout/hierarchy2"/>
    <dgm:cxn modelId="{CF8423D8-2FA3-8A49-9137-B15974546186}" type="presParOf" srcId="{104D5526-A582-AA4E-AB97-A3615DCB4549}" destId="{78DFCD62-3214-054C-B432-0D551FA7EBBC}" srcOrd="1" destOrd="0" presId="urn:microsoft.com/office/officeart/2005/8/layout/hierarchy2"/>
    <dgm:cxn modelId="{0A3A1A9A-0581-E046-A047-D88FACA9E650}" type="presParOf" srcId="{53E9AC9D-81C8-6343-943D-176BE5E42F5F}" destId="{3F522605-E0B6-8945-B0F2-1A43EF4DAD89}" srcOrd="4" destOrd="0" presId="urn:microsoft.com/office/officeart/2005/8/layout/hierarchy2"/>
    <dgm:cxn modelId="{6DF1C8E5-78F4-6A47-AF15-A39D257DFA72}" type="presParOf" srcId="{3F522605-E0B6-8945-B0F2-1A43EF4DAD89}" destId="{02F18C60-B48E-7D4D-8784-D6D23274367C}" srcOrd="0" destOrd="0" presId="urn:microsoft.com/office/officeart/2005/8/layout/hierarchy2"/>
    <dgm:cxn modelId="{281FCFF4-8D0D-4C42-9543-82899C292625}" type="presParOf" srcId="{53E9AC9D-81C8-6343-943D-176BE5E42F5F}" destId="{71940D77-2D60-B340-9F7A-22D3B7A93729}" srcOrd="5" destOrd="0" presId="urn:microsoft.com/office/officeart/2005/8/layout/hierarchy2"/>
    <dgm:cxn modelId="{53316A47-21A3-2541-810E-3E6A84B13D14}" type="presParOf" srcId="{71940D77-2D60-B340-9F7A-22D3B7A93729}" destId="{ABACC054-390E-8242-B19A-3668AABAE9E0}" srcOrd="0" destOrd="0" presId="urn:microsoft.com/office/officeart/2005/8/layout/hierarchy2"/>
    <dgm:cxn modelId="{557C102C-000E-564D-87DF-61E65E177FD1}" type="presParOf" srcId="{71940D77-2D60-B340-9F7A-22D3B7A93729}" destId="{391939C9-2406-B14D-B174-240168247F24}" srcOrd="1" destOrd="0" presId="urn:microsoft.com/office/officeart/2005/8/layout/hierarchy2"/>
    <dgm:cxn modelId="{781711A3-343D-F545-A63E-60AAA086A7C5}" type="presParOf" srcId="{53E9AC9D-81C8-6343-943D-176BE5E42F5F}" destId="{E46B8A93-EB12-DC4E-AD4C-1B786EB74615}" srcOrd="6" destOrd="0" presId="urn:microsoft.com/office/officeart/2005/8/layout/hierarchy2"/>
    <dgm:cxn modelId="{D4530524-B595-7B4A-8B50-53FF4B2CFEF5}" type="presParOf" srcId="{E46B8A93-EB12-DC4E-AD4C-1B786EB74615}" destId="{8FAE00C6-C6E3-5E44-AD1E-16E6C0EDD227}" srcOrd="0" destOrd="0" presId="urn:microsoft.com/office/officeart/2005/8/layout/hierarchy2"/>
    <dgm:cxn modelId="{CE654A47-52B6-AA41-95CF-0B1DD3529F5A}" type="presParOf" srcId="{53E9AC9D-81C8-6343-943D-176BE5E42F5F}" destId="{2AF03561-ADB3-8043-A4AC-7FD991DFC1A6}" srcOrd="7" destOrd="0" presId="urn:microsoft.com/office/officeart/2005/8/layout/hierarchy2"/>
    <dgm:cxn modelId="{37E468F7-081D-C844-ADA1-B637A5B65E12}" type="presParOf" srcId="{2AF03561-ADB3-8043-A4AC-7FD991DFC1A6}" destId="{4BE404FF-F069-404F-8246-2BED8E7D2243}" srcOrd="0" destOrd="0" presId="urn:microsoft.com/office/officeart/2005/8/layout/hierarchy2"/>
    <dgm:cxn modelId="{11EF4CBD-6E85-694E-A081-069044D9B284}" type="presParOf" srcId="{2AF03561-ADB3-8043-A4AC-7FD991DFC1A6}" destId="{9AC77461-520E-094D-B8A2-7A8C3C798F2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AFAD2-5E00-EB40-AD13-4711D4AFE649}">
      <dsp:nvSpPr>
        <dsp:cNvPr id="0" name=""/>
        <dsp:cNvSpPr/>
      </dsp:nvSpPr>
      <dsp:spPr>
        <a:xfrm>
          <a:off x="395133" y="918117"/>
          <a:ext cx="1063813" cy="5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</a:t>
          </a:r>
          <a:r>
            <a:rPr lang="en-CN" sz="1700" kern="1200" dirty="0"/>
            <a:t>hreat:</a:t>
          </a:r>
        </a:p>
      </dsp:txBody>
      <dsp:txXfrm>
        <a:off x="410712" y="933696"/>
        <a:ext cx="1032655" cy="500748"/>
      </dsp:txXfrm>
    </dsp:sp>
    <dsp:sp modelId="{2EDEC71F-FD4A-8E45-9B68-19BC2F69F89B}">
      <dsp:nvSpPr>
        <dsp:cNvPr id="0" name=""/>
        <dsp:cNvSpPr/>
      </dsp:nvSpPr>
      <dsp:spPr>
        <a:xfrm rot="17692822">
          <a:off x="1166005" y="705086"/>
          <a:ext cx="101140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11409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46424" y="700015"/>
        <a:ext cx="50570" cy="50570"/>
      </dsp:txXfrm>
    </dsp:sp>
    <dsp:sp modelId="{CFEE9B73-3A6F-CD41-884B-2635FDC128CE}">
      <dsp:nvSpPr>
        <dsp:cNvPr id="0" name=""/>
        <dsp:cNvSpPr/>
      </dsp:nvSpPr>
      <dsp:spPr>
        <a:xfrm>
          <a:off x="1884472" y="578"/>
          <a:ext cx="1063813" cy="5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</a:t>
          </a:r>
          <a:r>
            <a:rPr lang="en-CN" sz="1700" kern="1200" dirty="0"/>
            <a:t>ggregate power</a:t>
          </a:r>
        </a:p>
      </dsp:txBody>
      <dsp:txXfrm>
        <a:off x="1900051" y="16157"/>
        <a:ext cx="1032655" cy="500748"/>
      </dsp:txXfrm>
    </dsp:sp>
    <dsp:sp modelId="{1B221BB4-3EEB-4944-95CE-02421C83A21A}">
      <dsp:nvSpPr>
        <dsp:cNvPr id="0" name=""/>
        <dsp:cNvSpPr/>
      </dsp:nvSpPr>
      <dsp:spPr>
        <a:xfrm rot="19457599">
          <a:off x="1409691" y="1010932"/>
          <a:ext cx="52403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524036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58609" y="1018046"/>
        <a:ext cx="26201" cy="26201"/>
      </dsp:txXfrm>
    </dsp:sp>
    <dsp:sp modelId="{6C94010C-91C8-A04A-AA57-B7B8CB61526F}">
      <dsp:nvSpPr>
        <dsp:cNvPr id="0" name=""/>
        <dsp:cNvSpPr/>
      </dsp:nvSpPr>
      <dsp:spPr>
        <a:xfrm>
          <a:off x="1884472" y="612270"/>
          <a:ext cx="1063813" cy="5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</a:t>
          </a:r>
          <a:r>
            <a:rPr lang="en-CN" sz="1700" kern="1200" dirty="0"/>
            <a:t>ffensive power</a:t>
          </a:r>
        </a:p>
      </dsp:txBody>
      <dsp:txXfrm>
        <a:off x="1900051" y="627849"/>
        <a:ext cx="1032655" cy="500748"/>
      </dsp:txXfrm>
    </dsp:sp>
    <dsp:sp modelId="{3F522605-E0B6-8945-B0F2-1A43EF4DAD89}">
      <dsp:nvSpPr>
        <dsp:cNvPr id="0" name=""/>
        <dsp:cNvSpPr/>
      </dsp:nvSpPr>
      <dsp:spPr>
        <a:xfrm rot="2142401">
          <a:off x="1409691" y="1316778"/>
          <a:ext cx="52403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524036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58609" y="1323892"/>
        <a:ext cx="26201" cy="26201"/>
      </dsp:txXfrm>
    </dsp:sp>
    <dsp:sp modelId="{ABACC054-390E-8242-B19A-3668AABAE9E0}">
      <dsp:nvSpPr>
        <dsp:cNvPr id="0" name=""/>
        <dsp:cNvSpPr/>
      </dsp:nvSpPr>
      <dsp:spPr>
        <a:xfrm>
          <a:off x="1884472" y="1223963"/>
          <a:ext cx="1063813" cy="5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</a:t>
          </a:r>
          <a:r>
            <a:rPr lang="en-CN" sz="1700" kern="1200" dirty="0"/>
            <a:t>roximity</a:t>
          </a:r>
        </a:p>
      </dsp:txBody>
      <dsp:txXfrm>
        <a:off x="1900051" y="1239542"/>
        <a:ext cx="1032655" cy="500748"/>
      </dsp:txXfrm>
    </dsp:sp>
    <dsp:sp modelId="{E46B8A93-EB12-DC4E-AD4C-1B786EB74615}">
      <dsp:nvSpPr>
        <dsp:cNvPr id="0" name=""/>
        <dsp:cNvSpPr/>
      </dsp:nvSpPr>
      <dsp:spPr>
        <a:xfrm rot="3907178">
          <a:off x="1166005" y="1622625"/>
          <a:ext cx="101140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11409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46424" y="1617554"/>
        <a:ext cx="50570" cy="50570"/>
      </dsp:txXfrm>
    </dsp:sp>
    <dsp:sp modelId="{4BE404FF-F069-404F-8246-2BED8E7D2243}">
      <dsp:nvSpPr>
        <dsp:cNvPr id="0" name=""/>
        <dsp:cNvSpPr/>
      </dsp:nvSpPr>
      <dsp:spPr>
        <a:xfrm>
          <a:off x="1884472" y="1835656"/>
          <a:ext cx="1063813" cy="5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</a:t>
          </a:r>
          <a:r>
            <a:rPr lang="en-CN" sz="1700" kern="1200" dirty="0"/>
            <a:t>gressive intention</a:t>
          </a:r>
        </a:p>
      </dsp:txBody>
      <dsp:txXfrm>
        <a:off x="1900051" y="1851235"/>
        <a:ext cx="1032655" cy="500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009D7-8B88-6441-AFEB-CDA54A2EB416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6C17E-38F6-214D-8EB8-A40DCDCD321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5075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6C17E-38F6-214D-8EB8-A40DCDCD321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551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A67A-1DD8-034F-8C79-1C1027B35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52B15-432A-1342-A608-988F5911E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45904-2045-FA4E-90DA-29261F09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BDB16-5E85-7D45-B012-F7BA7F3C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C7CCE-D526-A141-8512-96E051B1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10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F5EB-0417-7D45-94AE-D88D5134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074EC-18DB-FE42-BFA3-365179C6B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A8AF-F728-E049-ABF3-B54812C3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BE80A-81A7-AA49-933B-58CCF0D5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27E10-739F-BD4F-879D-727FE643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77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565627-66D2-7748-A5C6-89730276B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FD446-947F-4C4F-8541-C3E3C9BC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D54C9-75FC-F74B-B4D5-65B1A18F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75F58-D6D6-9943-863A-C69F7DF1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CD0A-9884-5149-A8BC-EDCABCC8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816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BBB5-DEF4-224D-8E2B-05BE3E98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F706E-8CE3-104E-8417-3E3D3B106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9B03A-FFA3-6543-9362-7244C198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5F35A-63DA-4F45-8A52-BF6C6A3F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8288-181B-A449-92CD-118288CB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323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13D4-8858-D54B-ADAF-D01E27404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0BA8-BAC5-9746-A62B-FAD8B5401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BFCD7-C26B-7042-882B-38FEBC10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01562-0A38-4F42-8137-DEE690DE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3B861-2DB7-FC42-B42A-50B498AB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645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AA40-324E-F24B-83CE-379CAD21E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D091-649D-4F43-96C9-AA720B52C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C030C-5D27-A847-81C7-53AAA38AD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EE3BF-76CC-3441-A523-ABA8AB17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44D36-CC2E-AC44-9EF7-9EFED59F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1B67-514C-6C47-B956-4E2513B9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110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F181-7228-BF42-B5BC-78608ED4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FBA7-04EF-4C4D-BDFA-5D7F58872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95235-419A-1C41-AD3F-35021ACC5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EE5E6-4579-0240-8FF2-1672D8D88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F34C4-5E2A-BB4B-9340-66E98F159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9AB37-6764-534F-9D97-FF7A9958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39D66-BF2D-A241-BA00-7E25519F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E74680-DFBF-A74B-A3EE-8BE35DBD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625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ABF6-CADC-884B-BA9A-05C37A27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77460-BB71-A946-8254-F6D0A7F1F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75362-3C8B-8B42-BE89-A7F048F1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CFC3C-11F5-0942-AC04-A55F80CC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282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2962AB-BD71-B843-892C-28F63930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FCF0B-0F99-ED4B-9AB8-8C6D583A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27D96-3A02-674E-8605-52491CE8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843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C023-5515-6346-918F-700211E0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1917-38E2-E943-A773-F410B5C3B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2EF75-51D3-E842-9D92-C3AA80055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F5003-AED0-204E-BD46-6F4C871B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CCE0E-48D2-0C41-94BA-85FA0A85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D607B-2969-9D4C-A7CE-BC16C30A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461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55E6-5524-B04A-A5E3-44946731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D21DC1-260A-3848-B9EB-CFCB773A6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0F230-53F1-D442-841D-FEB85E57A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C86D1-EEF6-8540-9B0B-ECD18DE3E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78355-9117-AF4D-85EB-BDEE4395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89821-068F-F643-B9DF-D6C1DD6A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1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4D544-982E-5E42-966D-2B32F03C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CECE9-D94C-424F-A06B-26B6F0FDE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FE264-8AEE-7741-9640-F665D259D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9BE96-7450-224F-BBD7-FCE237F7DE95}" type="datetimeFigureOut">
              <a:rPr lang="en-CN" smtClean="0"/>
              <a:t>2020/12/10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871BD-8503-9944-8D4B-372B4036D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9E5BB-2CC9-5047-8BD6-779A4115D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60B5-7952-B245-B1F2-ACD22884FB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125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systemicpeace.org/polityprojec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worldbank.org/" TargetMode="External"/><Relationship Id="rId5" Type="http://schemas.openxmlformats.org/officeDocument/2006/relationships/hyperlink" Target="http://data.people.com.cn/publish/_s1/0819.htm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FD5406-5651-D745-B390-51D92B013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CN" sz="5200" dirty="0">
                <a:solidFill>
                  <a:schemeClr val="tx2"/>
                </a:solidFill>
              </a:rPr>
              <a:t>What Drives “China</a:t>
            </a:r>
            <a:br>
              <a:rPr lang="en-CN" sz="5200" dirty="0">
                <a:solidFill>
                  <a:schemeClr val="tx2"/>
                </a:solidFill>
              </a:rPr>
            </a:br>
            <a:r>
              <a:rPr lang="en-CN" sz="5200" dirty="0">
                <a:solidFill>
                  <a:schemeClr val="tx2"/>
                </a:solidFill>
              </a:rPr>
              <a:t>Threat” Discourse?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E4C26-4A8D-D54E-BD25-BC92F5CE7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 fontScale="92500" lnSpcReduction="10000"/>
          </a:bodyPr>
          <a:lstStyle/>
          <a:p>
            <a:r>
              <a:rPr lang="en-CN" dirty="0">
                <a:solidFill>
                  <a:schemeClr val="tx2"/>
                </a:solidFill>
              </a:rPr>
              <a:t>Is threat of China perceived by the West driven by China’s growing power?</a:t>
            </a:r>
          </a:p>
        </p:txBody>
      </p:sp>
    </p:spTree>
    <p:extLst>
      <p:ext uri="{BB962C8B-B14F-4D97-AF65-F5344CB8AC3E}">
        <p14:creationId xmlns:p14="http://schemas.microsoft.com/office/powerpoint/2010/main" val="32006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1F4E5977-D272-4E11-A03A-860268F2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A3CE3386-CA59-42A7-AEDE-0B76443C8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49316-4F5A-B944-B6E4-409FF2B1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 anchor="b">
            <a:normAutofit/>
          </a:bodyPr>
          <a:lstStyle/>
          <a:p>
            <a:r>
              <a:rPr lang="en-CN" sz="3600">
                <a:solidFill>
                  <a:schemeClr val="tx2"/>
                </a:solidFill>
              </a:rPr>
              <a:t>Data Involved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245E6-2429-0145-909D-610431D35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5" r="-2" b="-2"/>
          <a:stretch/>
        </p:blipFill>
        <p:spPr>
          <a:xfrm>
            <a:off x="849052" y="750541"/>
            <a:ext cx="2678181" cy="2289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778AD7-E363-9B4A-A392-E0375A957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3" r="10960" b="1"/>
          <a:stretch/>
        </p:blipFill>
        <p:spPr>
          <a:xfrm>
            <a:off x="3750800" y="750541"/>
            <a:ext cx="2491430" cy="228902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5BD068-B8FD-1D40-9AF3-E497C207B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49" r="11824"/>
          <a:stretch/>
        </p:blipFill>
        <p:spPr>
          <a:xfrm>
            <a:off x="2650802" y="3096843"/>
            <a:ext cx="1883295" cy="29641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B335D-9458-8645-A5AA-36DBC5299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21682"/>
            <a:ext cx="4333468" cy="3639289"/>
          </a:xfrm>
        </p:spPr>
        <p:txBody>
          <a:bodyPr anchor="ctr">
            <a:normAutofit fontScale="92500" lnSpcReduction="10000"/>
          </a:bodyPr>
          <a:lstStyle/>
          <a:p>
            <a:r>
              <a:rPr lang="en-CN" sz="2400" dirty="0">
                <a:solidFill>
                  <a:schemeClr val="tx2"/>
                </a:solidFill>
              </a:rPr>
              <a:t>People’s Daily: articles about “China Threat” </a:t>
            </a:r>
          </a:p>
          <a:p>
            <a:pPr marL="0" indent="0">
              <a:buNone/>
            </a:pPr>
            <a:r>
              <a:rPr lang="en-CN" sz="2400" dirty="0">
                <a:solidFill>
                  <a:schemeClr val="tx2"/>
                </a:solidFill>
              </a:rPr>
              <a:t>(a suboptimal substitute)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linkClick r:id="rId5"/>
              </a:rPr>
              <a:t>http://data.people.com.cn/publish/_s1/0819.html</a:t>
            </a:r>
            <a:endParaRPr lang="en-CN" sz="1800" dirty="0">
              <a:solidFill>
                <a:schemeClr val="tx2"/>
              </a:solidFill>
            </a:endParaRPr>
          </a:p>
          <a:p>
            <a:r>
              <a:rPr lang="en-CN" sz="2400" dirty="0">
                <a:solidFill>
                  <a:schemeClr val="tx2"/>
                </a:solidFill>
              </a:rPr>
              <a:t>World Bank Database: GDP, military expenditure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linkClick r:id="rId6"/>
              </a:rPr>
              <a:t>https://data.worldbank.org/</a:t>
            </a:r>
            <a:endParaRPr lang="en-CN" sz="1800" dirty="0">
              <a:solidFill>
                <a:schemeClr val="tx2"/>
              </a:solidFill>
            </a:endParaRPr>
          </a:p>
          <a:p>
            <a:r>
              <a:rPr lang="en-CN" sz="2400" dirty="0">
                <a:solidFill>
                  <a:schemeClr val="tx2"/>
                </a:solidFill>
              </a:rPr>
              <a:t>Polity Project: Polity V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hlinkClick r:id="rId7"/>
              </a:rPr>
              <a:t>https://www.systemicpeace.org/polityproject.html</a:t>
            </a:r>
            <a:endParaRPr lang="en-CN" sz="1800" dirty="0">
              <a:solidFill>
                <a:schemeClr val="tx2"/>
              </a:solidFill>
            </a:endParaRPr>
          </a:p>
        </p:txBody>
      </p:sp>
      <p:grpSp>
        <p:nvGrpSpPr>
          <p:cNvPr id="34" name="Group 22">
            <a:extLst>
              <a:ext uri="{FF2B5EF4-FFF2-40B4-BE49-F238E27FC236}">
                <a16:creationId xmlns:a16="http://schemas.microsoft.com/office/drawing/2014/main" id="{586C32D2-94E1-4C20-9977-69D4D1F68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847360" y="4513360"/>
            <a:ext cx="2514948" cy="2174333"/>
            <a:chOff x="-305" y="-4155"/>
            <a:chExt cx="2514948" cy="2174333"/>
          </a:xfrm>
        </p:grpSpPr>
        <p:sp>
          <p:nvSpPr>
            <p:cNvPr id="35" name="Freeform: Shape 23">
              <a:extLst>
                <a:ext uri="{FF2B5EF4-FFF2-40B4-BE49-F238E27FC236}">
                  <a16:creationId xmlns:a16="http://schemas.microsoft.com/office/drawing/2014/main" id="{4EF1C65E-19AB-4AB5-AFAE-5BE4430B1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4">
              <a:extLst>
                <a:ext uri="{FF2B5EF4-FFF2-40B4-BE49-F238E27FC236}">
                  <a16:creationId xmlns:a16="http://schemas.microsoft.com/office/drawing/2014/main" id="{679DC337-4663-43ED-94FF-578FCC16A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5">
              <a:extLst>
                <a:ext uri="{FF2B5EF4-FFF2-40B4-BE49-F238E27FC236}">
                  <a16:creationId xmlns:a16="http://schemas.microsoft.com/office/drawing/2014/main" id="{49D6286C-2480-4CBF-8601-1AEE454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8" name="Freeform: Shape 26">
              <a:extLst>
                <a:ext uri="{FF2B5EF4-FFF2-40B4-BE49-F238E27FC236}">
                  <a16:creationId xmlns:a16="http://schemas.microsoft.com/office/drawing/2014/main" id="{216D01AE-CAAB-4E02-BFFF-211B8032C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00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D19A-5D08-2048-A52C-E9C34257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CN" sz="6000" dirty="0">
                <a:solidFill>
                  <a:schemeClr val="tx2"/>
                </a:solidFill>
              </a:rPr>
              <a:t>Steps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539C4-84C3-314E-B422-131E99714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32986"/>
            <a:ext cx="6117939" cy="4792027"/>
          </a:xfrm>
        </p:spPr>
        <p:txBody>
          <a:bodyPr anchor="ctr">
            <a:normAutofit/>
          </a:bodyPr>
          <a:lstStyle/>
          <a:p>
            <a:r>
              <a:rPr lang="en-CN" dirty="0">
                <a:solidFill>
                  <a:schemeClr val="tx2"/>
                </a:solidFill>
              </a:rPr>
              <a:t>Webscraping People’s Daily</a:t>
            </a:r>
          </a:p>
          <a:p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CN" dirty="0">
                <a:solidFill>
                  <a:schemeClr val="tx2"/>
                </a:solidFill>
              </a:rPr>
              <a:t>ategorizing different types of threat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As e</a:t>
            </a:r>
            <a:r>
              <a:rPr lang="en-CN" dirty="0">
                <a:solidFill>
                  <a:schemeClr val="tx2"/>
                </a:solidFill>
              </a:rPr>
              <a:t>conomic, military or political threat</a:t>
            </a:r>
          </a:p>
          <a:p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CN" dirty="0">
                <a:solidFill>
                  <a:schemeClr val="tx2"/>
                </a:solidFill>
              </a:rPr>
              <a:t>mporting GDP, military expenditure and Polity V data</a:t>
            </a:r>
          </a:p>
          <a:p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CN" dirty="0">
                <a:solidFill>
                  <a:schemeClr val="tx2"/>
                </a:solidFill>
              </a:rPr>
              <a:t>rocessing Data</a:t>
            </a:r>
          </a:p>
          <a:p>
            <a:r>
              <a:rPr lang="en-CN" dirty="0">
                <a:solidFill>
                  <a:schemeClr val="tx2"/>
                </a:solidFill>
              </a:rPr>
              <a:t>Ploting</a:t>
            </a:r>
          </a:p>
          <a:p>
            <a:r>
              <a:rPr lang="en-CN" dirty="0">
                <a:solidFill>
                  <a:schemeClr val="tx2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1998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CFF4-9456-4D47-9562-AE7FAC1C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Results</a:t>
            </a:r>
            <a:endParaRPr lang="en-CN" dirty="0"/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5CE326-1528-A842-973A-317D1D514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884" b="-3"/>
          <a:stretch/>
        </p:blipFill>
        <p:spPr>
          <a:xfrm>
            <a:off x="2854875" y="1825625"/>
            <a:ext cx="6482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9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D9217-2FD2-8546-8D95-243CC1BB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D3558-CBF4-0B46-83FD-7281BDFE4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7882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424D94-BAC8-D645-A765-11151F586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84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8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5215-447F-B34B-995E-470565D3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Results</a:t>
            </a:r>
            <a:endParaRPr lang="en-CN" dirty="0"/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671304D2-9FCB-4A4F-A1CE-266240B5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201"/>
            <a:ext cx="12192000" cy="42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7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5215-447F-B34B-995E-470565D3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37DD2BE-8207-0B47-80D3-5B0AA5546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429" y="1830569"/>
            <a:ext cx="7406603" cy="45797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6295B9-2676-4147-BDAE-180F7C655F0D}"/>
              </a:ext>
            </a:extLst>
          </p:cNvPr>
          <p:cNvSpPr txBox="1"/>
          <p:nvPr/>
        </p:nvSpPr>
        <p:spPr>
          <a:xfrm>
            <a:off x="3363433" y="447829"/>
            <a:ext cx="726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CN" sz="2400" dirty="0"/>
              <a:t>ot what China is</a:t>
            </a:r>
            <a:r>
              <a:rPr lang="zh-CN" altLang="en-US" sz="2400" dirty="0"/>
              <a:t> </a:t>
            </a:r>
            <a:r>
              <a:rPr lang="en-US" altLang="zh-CN" sz="2400" dirty="0"/>
              <a:t>(China’s national capabilities)</a:t>
            </a:r>
            <a:r>
              <a:rPr lang="en-CN" sz="2400" dirty="0"/>
              <a:t>, </a:t>
            </a:r>
          </a:p>
          <a:p>
            <a:r>
              <a:rPr lang="en-CN" sz="2400" dirty="0"/>
              <a:t>But what C</a:t>
            </a:r>
            <a:r>
              <a:rPr lang="en-US" sz="2400" dirty="0"/>
              <a:t>h</a:t>
            </a:r>
            <a:r>
              <a:rPr lang="en-CN" sz="2400" dirty="0"/>
              <a:t>ina does (China’s international behavior)?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2D2E981-4246-9449-924B-1BCFE2BC2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2608214"/>
              </p:ext>
            </p:extLst>
          </p:nvPr>
        </p:nvGraphicFramePr>
        <p:xfrm>
          <a:off x="7414071" y="1418707"/>
          <a:ext cx="3343420" cy="2368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D456A0B-3E66-664C-9B89-A26FF98E797B}"/>
              </a:ext>
            </a:extLst>
          </p:cNvPr>
          <p:cNvSpPr txBox="1"/>
          <p:nvPr/>
        </p:nvSpPr>
        <p:spPr>
          <a:xfrm>
            <a:off x="10482856" y="274427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constat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3CA2AE-9073-C743-BC5A-579D68EBD222}"/>
              </a:ext>
            </a:extLst>
          </p:cNvPr>
          <p:cNvSpPr txBox="1"/>
          <p:nvPr/>
        </p:nvSpPr>
        <p:spPr>
          <a:xfrm>
            <a:off x="10558130" y="1704145"/>
            <a:ext cx="148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CN" dirty="0"/>
              <a:t>on’t matter, </a:t>
            </a:r>
          </a:p>
          <a:p>
            <a:r>
              <a:rPr lang="en-CN" dirty="0"/>
              <a:t>as just shown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F2A7F3A-1D32-6843-B7A9-3337B6FC5BD4}"/>
              </a:ext>
            </a:extLst>
          </p:cNvPr>
          <p:cNvSpPr/>
          <p:nvPr/>
        </p:nvSpPr>
        <p:spPr>
          <a:xfrm>
            <a:off x="10482856" y="1690688"/>
            <a:ext cx="75274" cy="69100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37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2EFC2-BDE3-0345-AC0A-88AC0823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CN" sz="5400" dirty="0">
                <a:solidFill>
                  <a:schemeClr val="tx2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53A0D-5A82-5445-B53F-F6C013AE0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</a:t>
            </a:r>
            <a:r>
              <a:rPr lang="en-CN" dirty="0">
                <a:solidFill>
                  <a:schemeClr val="tx2"/>
                </a:solidFill>
              </a:rPr>
              <a:t>hen China strong enough, what China is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will</a:t>
            </a:r>
            <a:r>
              <a:rPr lang="en-CN" dirty="0">
                <a:solidFill>
                  <a:schemeClr val="tx2"/>
                </a:solidFill>
              </a:rPr>
              <a:t> kicks in?</a:t>
            </a:r>
          </a:p>
          <a:p>
            <a:endParaRPr lang="en-CN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CN" dirty="0">
                <a:solidFill>
                  <a:schemeClr val="tx2"/>
                </a:solidFill>
              </a:rPr>
              <a:t>s People’s Daily reflection of Western Media?</a:t>
            </a:r>
          </a:p>
          <a:p>
            <a:endParaRPr lang="en-CN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CN" dirty="0">
                <a:solidFill>
                  <a:schemeClr val="tx2"/>
                </a:solidFill>
              </a:rPr>
              <a:t>orrelation between China’s international behavior with “China Threat” discourse?</a:t>
            </a:r>
          </a:p>
        </p:txBody>
      </p:sp>
    </p:spTree>
    <p:extLst>
      <p:ext uri="{BB962C8B-B14F-4D97-AF65-F5344CB8AC3E}">
        <p14:creationId xmlns:p14="http://schemas.microsoft.com/office/powerpoint/2010/main" val="159898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5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7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716AC9-AAFD-F743-9584-CF42376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</a:t>
            </a:r>
            <a:b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 your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33D0E-3B0E-8248-89F7-4ECF2F48D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1161" y="4200522"/>
            <a:ext cx="5449982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Gilbert Lai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815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Macintosh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What Drives “China Threat” Discourse?</vt:lpstr>
      <vt:lpstr>Data Involved</vt:lpstr>
      <vt:lpstr>Steps</vt:lpstr>
      <vt:lpstr>Results</vt:lpstr>
      <vt:lpstr>Results</vt:lpstr>
      <vt:lpstr>Results</vt:lpstr>
      <vt:lpstr>Results</vt:lpstr>
      <vt:lpstr>Future Work</vt:lpstr>
      <vt:lpstr>Thank you 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Drives “China Threat” Discourse?</dc:title>
  <dc:creator>赖 钧博</dc:creator>
  <cp:lastModifiedBy>赖 钧博</cp:lastModifiedBy>
  <cp:revision>1</cp:revision>
  <dcterms:created xsi:type="dcterms:W3CDTF">2020-12-10T14:07:33Z</dcterms:created>
  <dcterms:modified xsi:type="dcterms:W3CDTF">2020-12-10T14:07:36Z</dcterms:modified>
</cp:coreProperties>
</file>